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0" r:id="rId3"/>
    <p:sldId id="269" r:id="rId4"/>
    <p:sldId id="308" r:id="rId5"/>
    <p:sldId id="271" r:id="rId6"/>
    <p:sldId id="315" r:id="rId7"/>
    <p:sldId id="281" r:id="rId8"/>
    <p:sldId id="280" r:id="rId9"/>
    <p:sldId id="279" r:id="rId10"/>
    <p:sldId id="311" r:id="rId11"/>
    <p:sldId id="272" r:id="rId12"/>
    <p:sldId id="277" r:id="rId13"/>
    <p:sldId id="305" r:id="rId14"/>
    <p:sldId id="306" r:id="rId15"/>
    <p:sldId id="307" r:id="rId16"/>
    <p:sldId id="296" r:id="rId17"/>
    <p:sldId id="273" r:id="rId18"/>
    <p:sldId id="297" r:id="rId19"/>
    <p:sldId id="299" r:id="rId20"/>
    <p:sldId id="286" r:id="rId21"/>
    <p:sldId id="301" r:id="rId22"/>
    <p:sldId id="310" r:id="rId23"/>
    <p:sldId id="300" r:id="rId24"/>
    <p:sldId id="291" r:id="rId25"/>
    <p:sldId id="303" r:id="rId26"/>
    <p:sldId id="312" r:id="rId27"/>
    <p:sldId id="304" r:id="rId28"/>
    <p:sldId id="314" r:id="rId29"/>
    <p:sldId id="313" r:id="rId30"/>
  </p:sldIdLst>
  <p:sldSz cx="9144000" cy="6858000" type="screen4x3"/>
  <p:notesSz cx="6797675" cy="9926638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F348D54-808E-469C-BB8F-7C5427553E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BC8649-F05C-4161-BDC7-23E22EEF55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A7FF3-A4A5-42BA-9995-BC85AEB48459}" type="datetimeFigureOut">
              <a:rPr lang="nl-NL" smtClean="0"/>
              <a:t>9-4-2018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77766F-1C06-49FA-97D5-FD56C2E17E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93BA48-E0A8-49FD-9AED-4672511844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20C0D-F272-4BCE-B39E-9F8923B6AD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07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36B31-F338-4C23-B2CD-93C13177F22A}" type="datetimeFigureOut">
              <a:rPr lang="nl-NL" smtClean="0"/>
              <a:pPr/>
              <a:t>9-4-2018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F05AB-5B3E-4E0B-8818-C0410BCEF08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F05AB-5B3E-4E0B-8818-C0410BCEF08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33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PT_V5_JPG_Achtergrond_blauw_title_120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82"/>
            <a:ext cx="9158287" cy="68473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24379" y="1524001"/>
            <a:ext cx="6429021" cy="1142999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presentatie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724379" y="2971800"/>
            <a:ext cx="6429021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(optioneel) van de presentatie</a:t>
            </a:r>
          </a:p>
        </p:txBody>
      </p:sp>
      <p:pic>
        <p:nvPicPr>
          <p:cNvPr id="9" name="Afbeelding 8" descr="GBOR_logo_280910_RGB_300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381000"/>
            <a:ext cx="4996721" cy="914400"/>
          </a:xfrm>
          <a:prstGeom prst="rect">
            <a:avLst/>
          </a:prstGeom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1724025" y="5715000"/>
            <a:ext cx="4524375" cy="838200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Plaats</a:t>
            </a:r>
          </a:p>
          <a:p>
            <a:pPr lvl="0"/>
            <a:r>
              <a:rPr lang="nl-NL" dirty="0"/>
              <a:t>Datum</a:t>
            </a:r>
          </a:p>
          <a:p>
            <a:pPr lvl="0"/>
            <a:r>
              <a:rPr lang="nl-NL" dirty="0"/>
              <a:t>Naam Achternaam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01601" y="5715001"/>
            <a:ext cx="1295400" cy="752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r">
              <a:lnSpc>
                <a:spcPts val="2000"/>
              </a:lnSpc>
            </a:pPr>
            <a:r>
              <a:rPr lang="nl-NL" sz="1000" b="0" dirty="0">
                <a:solidFill>
                  <a:schemeClr val="bg1"/>
                </a:solidFill>
                <a:latin typeface="Verdana"/>
                <a:cs typeface="Verdana"/>
              </a:rPr>
              <a:t>Plaats</a:t>
            </a:r>
          </a:p>
          <a:p>
            <a:pPr marL="0" algn="r">
              <a:lnSpc>
                <a:spcPts val="2000"/>
              </a:lnSpc>
            </a:pPr>
            <a:r>
              <a:rPr lang="nl-NL" sz="1000" b="0" dirty="0">
                <a:solidFill>
                  <a:schemeClr val="bg1"/>
                </a:solidFill>
                <a:latin typeface="Verdana"/>
                <a:cs typeface="Verdana"/>
              </a:rPr>
              <a:t>Datum</a:t>
            </a:r>
          </a:p>
          <a:p>
            <a:pPr marL="0" algn="r">
              <a:lnSpc>
                <a:spcPts val="2000"/>
              </a:lnSpc>
            </a:pPr>
            <a:r>
              <a:rPr lang="nl-NL" sz="1000" b="0" dirty="0">
                <a:solidFill>
                  <a:schemeClr val="bg1"/>
                </a:solidFill>
                <a:latin typeface="Verdana"/>
                <a:cs typeface="Verdana"/>
              </a:rPr>
              <a:t>Presentator</a:t>
            </a:r>
          </a:p>
        </p:txBody>
      </p:sp>
      <p:pic>
        <p:nvPicPr>
          <p:cNvPr id="11" name="Afbeelding 10" descr="GBOR_logo_280910_RGB_3000PX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381000"/>
            <a:ext cx="4996721" cy="914400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101601" y="5715001"/>
            <a:ext cx="1295400" cy="752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r">
              <a:lnSpc>
                <a:spcPts val="2000"/>
              </a:lnSpc>
            </a:pPr>
            <a:r>
              <a:rPr lang="nl-NL" sz="1000" b="0" dirty="0">
                <a:solidFill>
                  <a:schemeClr val="bg1"/>
                </a:solidFill>
                <a:latin typeface="Verdana"/>
                <a:cs typeface="Verdana"/>
              </a:rPr>
              <a:t>Plaats</a:t>
            </a:r>
          </a:p>
          <a:p>
            <a:pPr marL="0" algn="r">
              <a:lnSpc>
                <a:spcPts val="2000"/>
              </a:lnSpc>
            </a:pPr>
            <a:r>
              <a:rPr lang="nl-NL" sz="1000" b="0" dirty="0">
                <a:solidFill>
                  <a:schemeClr val="bg1"/>
                </a:solidFill>
                <a:latin typeface="Verdana"/>
                <a:cs typeface="Verdana"/>
              </a:rPr>
              <a:t>Datum</a:t>
            </a:r>
          </a:p>
          <a:p>
            <a:pPr marL="0" algn="r">
              <a:lnSpc>
                <a:spcPts val="2000"/>
              </a:lnSpc>
            </a:pPr>
            <a:r>
              <a:rPr lang="nl-NL" sz="1000" b="0" dirty="0">
                <a:solidFill>
                  <a:schemeClr val="bg1"/>
                </a:solidFill>
                <a:latin typeface="Verdana"/>
                <a:cs typeface="Verdana"/>
              </a:rPr>
              <a:t>Presentator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9906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8800"/>
            <a:ext cx="7848600" cy="4038600"/>
          </a:xfrm>
        </p:spPr>
        <p:txBody>
          <a:bodyPr/>
          <a:lstStyle>
            <a:lvl1pPr>
              <a:tabLst/>
              <a:defRPr sz="2200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71600" y="3581400"/>
            <a:ext cx="7123112" cy="1654175"/>
          </a:xfrm>
        </p:spPr>
        <p:txBody>
          <a:bodyPr anchor="t"/>
          <a:lstStyle>
            <a:lvl1pPr algn="l">
              <a:defRPr sz="2000" b="0" cap="none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Eventueel ondertitel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838199" y="1828800"/>
            <a:ext cx="7656514" cy="1500187"/>
          </a:xfrm>
        </p:spPr>
        <p:txBody>
          <a:bodyPr anchor="b"/>
          <a:lstStyle>
            <a:lvl1pPr marL="0" indent="0">
              <a:buNone/>
              <a:defRPr sz="30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1.	Titel nieuw hoofdstuk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3810000" cy="4297363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76800" y="1828800"/>
            <a:ext cx="3810000" cy="4297363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535113"/>
            <a:ext cx="3806825" cy="8270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8200" y="2590801"/>
            <a:ext cx="3806825" cy="353536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53000" y="1535113"/>
            <a:ext cx="3733800" cy="8270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53000" y="2590801"/>
            <a:ext cx="3733800" cy="353536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600" y="1828800"/>
            <a:ext cx="5029200" cy="429736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8201" y="1828800"/>
            <a:ext cx="2438400" cy="4297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838200" y="304800"/>
            <a:ext cx="7848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charset="-128"/>
                <a:cs typeface="Verdana"/>
              </a:rPr>
              <a:t>Titelstijl van model bewerken</a:t>
            </a:r>
          </a:p>
        </p:txBody>
      </p:sp>
      <p:sp>
        <p:nvSpPr>
          <p:cNvPr id="5" name="Titel 1"/>
          <p:cNvSpPr txBox="1">
            <a:spLocks/>
          </p:cNvSpPr>
          <p:nvPr userDrawn="1"/>
        </p:nvSpPr>
        <p:spPr bwMode="auto">
          <a:xfrm>
            <a:off x="838200" y="304800"/>
            <a:ext cx="7848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charset="-128"/>
                <a:cs typeface="Verdana"/>
              </a:rPr>
              <a:t>Titelstijl van model bewerken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99060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838200" y="1828800"/>
            <a:ext cx="5715000" cy="42862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781800" y="1828801"/>
            <a:ext cx="1905000" cy="4114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04800"/>
            <a:ext cx="7848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8800"/>
            <a:ext cx="784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pic>
        <p:nvPicPr>
          <p:cNvPr id="12" name="Afbeelding 11" descr="GBOR_logo_01012011_FC_RGB_500PX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6419900"/>
            <a:ext cx="1828800" cy="33649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838200" y="6324600"/>
            <a:ext cx="5638800" cy="234252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pPr marL="0" algn="l">
              <a:lnSpc>
                <a:spcPts val="2000"/>
              </a:lnSpc>
            </a:pPr>
            <a:r>
              <a:rPr lang="nl-NL" sz="700" b="0" dirty="0">
                <a:solidFill>
                  <a:schemeClr val="tx2"/>
                </a:solidFill>
                <a:latin typeface="Verdana"/>
                <a:cs typeface="Verdana"/>
              </a:rPr>
              <a:t>Presentatie | datum | Pagina </a:t>
            </a:r>
            <a:fld id="{371E340A-B5C7-2C4B-A5DB-EA02F3FD6134}" type="slidenum">
              <a:rPr lang="nl-NL" sz="700" b="0" smtClean="0">
                <a:solidFill>
                  <a:schemeClr val="tx2"/>
                </a:solidFill>
                <a:latin typeface="Verdana"/>
                <a:cs typeface="Verdana"/>
              </a:rPr>
              <a:pPr marL="0" algn="l">
                <a:lnSpc>
                  <a:spcPts val="2000"/>
                </a:lnSpc>
              </a:pPr>
              <a:t>‹nr.›</a:t>
            </a:fld>
            <a:endParaRPr lang="nl-NL" sz="700" b="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>
    <p:fade/>
  </p:transition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Verdana"/>
          <a:ea typeface="ＭＳ Ｐゴシック" charset="-128"/>
          <a:cs typeface="Verdan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22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SzPct val="150000"/>
        <a:buFont typeface="Arial"/>
        <a:buChar char="•"/>
        <a:defRPr sz="18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150000"/>
        <a:buFont typeface="Arial"/>
        <a:buChar char="•"/>
        <a:defRPr sz="18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SzPct val="150000"/>
        <a:buFont typeface="Arial"/>
        <a:buChar char="•"/>
        <a:defRPr sz="18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SzPct val="150000"/>
        <a:buFont typeface="Arial"/>
        <a:buChar char="•"/>
        <a:defRPr sz="18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SzPct val="15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15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15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hyperlink" Target="https://youtu.be/dmFz2Hi2J6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4750134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Zaanstad</a:t>
            </a:r>
          </a:p>
          <a:p>
            <a:r>
              <a:rPr lang="nl-NL" dirty="0"/>
              <a:t>5 april 2018</a:t>
            </a:r>
          </a:p>
          <a:p>
            <a:r>
              <a:rPr lang="nl-NL" dirty="0"/>
              <a:t>Dirk-Jan Knol, Pieter van Tuinen, Jeroen Wichers, Wietse Bruinsma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CCF03F-DB20-44AD-8C9A-F5ECB4DE8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6" t="5310" r="5836" b="9791"/>
          <a:stretch/>
        </p:blipFill>
        <p:spPr>
          <a:xfrm>
            <a:off x="1728556" y="2015826"/>
            <a:ext cx="4519844" cy="30885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96F419F-6227-4F00-B964-1C367F82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0863" t="32150" r="46850" b="59278"/>
          <a:stretch/>
        </p:blipFill>
        <p:spPr>
          <a:xfrm>
            <a:off x="3059832" y="3091208"/>
            <a:ext cx="1872208" cy="3728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Totstandkoming Visie Bodegraven Centrum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E60D113-E9E3-4DEC-8EAE-CAC757A10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r="6238"/>
          <a:stretch/>
        </p:blipFill>
        <p:spPr>
          <a:xfrm>
            <a:off x="2483768" y="1383240"/>
            <a:ext cx="3467458" cy="25649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FEF223-3F40-4BBF-8C0D-D456EE5FC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81"/>
          <a:stretch/>
        </p:blipFill>
        <p:spPr>
          <a:xfrm>
            <a:off x="720206" y="3475015"/>
            <a:ext cx="3095076" cy="30463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F055252-B937-4767-9536-EB95D14CC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281935"/>
            <a:ext cx="2953535" cy="196854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935AF59-0A8B-498E-9307-00EA8D156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2"/>
          <a:stretch/>
        </p:blipFill>
        <p:spPr>
          <a:xfrm>
            <a:off x="4283968" y="4202543"/>
            <a:ext cx="2953534" cy="206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5752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Belangrijke thema’s uit de visie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200" dirty="0">
                <a:solidFill>
                  <a:schemeClr val="tx2"/>
                </a:solidFill>
                <a:hlinkClick r:id="rId2"/>
              </a:rPr>
              <a:t>https://youtu.be/dmFz2Hi2J6M</a:t>
            </a:r>
            <a:endParaRPr lang="nl-NL" sz="1200" dirty="0">
              <a:solidFill>
                <a:schemeClr val="tx2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0E6BD7-3C52-43EF-82F1-C5CC4C17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46" y="1209044"/>
            <a:ext cx="3218819" cy="24928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6B746B-D77C-4A79-8377-371999C8D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86" y="3715238"/>
            <a:ext cx="2624379" cy="187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8B691EC-8102-4E8F-AA0B-8635DCA76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084" y="4963421"/>
            <a:ext cx="2442467" cy="1742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1887184-BB25-4D9D-B24B-267D23FAF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858037"/>
            <a:ext cx="2448752" cy="2962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A96E4DC-0933-48D3-BF7F-686EAFB54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97" y="2354729"/>
            <a:ext cx="2205923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804E08-15C0-40EB-BEA4-5DEE43C87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11" y="5207665"/>
            <a:ext cx="1971997" cy="13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6793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7982272" cy="990600"/>
          </a:xfrm>
        </p:spPr>
        <p:txBody>
          <a:bodyPr/>
          <a:lstStyle/>
          <a:p>
            <a:r>
              <a:rPr lang="nl-NL" dirty="0"/>
              <a:t>Kernwinkelgebied/compacter maken centrum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760059-2E07-4325-8F40-28D12EB89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9760" r="41055" b="14720"/>
          <a:stretch/>
        </p:blipFill>
        <p:spPr>
          <a:xfrm>
            <a:off x="2627784" y="1468269"/>
            <a:ext cx="3757071" cy="53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2247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Vraagstuk vastgoed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B8F0F7-E8EC-49A4-AA1A-452796E1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94" y="1700808"/>
            <a:ext cx="3689970" cy="40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4200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Kadaster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A086F54-70BD-49AA-89AF-C87E2D472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88840"/>
            <a:ext cx="4367296" cy="3384376"/>
          </a:xfr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8035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Simulatiespel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4359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8DD6DCB-27BE-445D-9EC2-850DEC433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3768" y="0"/>
            <a:ext cx="685092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CFD498-0A3F-44CE-86C5-7038D14D0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3187" t="19760" r="46576" b="14720"/>
          <a:stretch/>
        </p:blipFill>
        <p:spPr>
          <a:xfrm>
            <a:off x="-612576" y="-135340"/>
            <a:ext cx="3456384" cy="699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035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09B932-89CD-4692-8C4C-7B7A74EF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085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B1DD0E-0D93-43F9-A73A-76421E78D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26574" r="25588" b="8681"/>
          <a:stretch/>
        </p:blipFill>
        <p:spPr>
          <a:xfrm>
            <a:off x="-373572" y="1"/>
            <a:ext cx="1054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6208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CEE6EF-5CF1-472A-B6C4-55F2A39AF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0" y="1772816"/>
            <a:ext cx="4316020" cy="432048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3F09A88-B463-4ACC-942E-E7E2FD2CF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071" y="1772816"/>
            <a:ext cx="459259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28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wij?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325FBF9-4FD4-431D-9864-66D71ED2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1" t="3849" r="13249"/>
          <a:stretch/>
        </p:blipFill>
        <p:spPr>
          <a:xfrm>
            <a:off x="3452383" y="1637431"/>
            <a:ext cx="2218595" cy="208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383C4E98-0032-4A97-BEAF-0D8EDF4B5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623" y="3862893"/>
            <a:ext cx="2173697" cy="2173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9F50A78-F945-4CC8-BDEC-1B322A9AB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4"/>
          <a:stretch/>
        </p:blipFill>
        <p:spPr>
          <a:xfrm>
            <a:off x="3452382" y="3862892"/>
            <a:ext cx="2218596" cy="217369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EC9574B-AA6D-4B6E-BA28-1890021CA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09"/>
          <a:stretch/>
        </p:blipFill>
        <p:spPr>
          <a:xfrm>
            <a:off x="1187623" y="1655143"/>
            <a:ext cx="2184153" cy="20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736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C11-4C56-48FA-83C7-041EB8EC3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FCE6C24-D958-4D10-BDCC-C64534EC1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8772" cy="6891579"/>
          </a:xfrm>
        </p:spPr>
      </p:pic>
    </p:spTree>
    <p:extLst>
      <p:ext uri="{BB962C8B-B14F-4D97-AF65-F5344CB8AC3E}">
        <p14:creationId xmlns:p14="http://schemas.microsoft.com/office/powerpoint/2010/main" val="427134167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Specialistische detailhandel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CEE6EF-5CF1-472A-B6C4-55F2A39AF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0" y="1772816"/>
            <a:ext cx="4316020" cy="43204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B4DE13A-C604-4E34-A383-F2955EAD9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772816"/>
            <a:ext cx="460059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664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A650B-9B76-4495-8901-8713B51A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8FC13C-A9E3-4094-8A91-CC3F547A1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AA10C9-C477-4EC5-8003-6118A334D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2" t="12302" r="15347" b="4873"/>
          <a:stretch/>
        </p:blipFill>
        <p:spPr>
          <a:xfrm>
            <a:off x="-1188640" y="-99392"/>
            <a:ext cx="105693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247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Horeca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CEE6EF-5CF1-472A-B6C4-55F2A39AF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0" y="1772816"/>
            <a:ext cx="4316020" cy="43204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02C235-EB52-4270-90E8-F15BF0139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772816"/>
            <a:ext cx="459140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2071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A650B-9B76-4495-8901-8713B51A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A7F9A5C-0EB9-41AF-BF32-0663E8D77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8772" cy="6891579"/>
          </a:xfrm>
        </p:spPr>
      </p:pic>
    </p:spTree>
    <p:extLst>
      <p:ext uri="{BB962C8B-B14F-4D97-AF65-F5344CB8AC3E}">
        <p14:creationId xmlns:p14="http://schemas.microsoft.com/office/powerpoint/2010/main" val="397474844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Functieverandering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CEE6EF-5CF1-472A-B6C4-55F2A39AF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0" y="1772816"/>
            <a:ext cx="4316020" cy="43204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4A2CEA-E8B3-4339-84D7-667B9F712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786036"/>
            <a:ext cx="4590944" cy="43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024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7982272" cy="990600"/>
          </a:xfrm>
        </p:spPr>
        <p:txBody>
          <a:bodyPr/>
          <a:lstStyle/>
          <a:p>
            <a:r>
              <a:rPr lang="nl-NL" dirty="0"/>
              <a:t>Rol vastgoed en gemeente rond simulatiespel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765EA4-92D2-41C4-BCCB-4EC0361E7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73"/>
          <a:stretch/>
        </p:blipFill>
        <p:spPr>
          <a:xfrm>
            <a:off x="971600" y="2027168"/>
            <a:ext cx="2808312" cy="19058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C2D4ED2-61C6-4B36-B91E-84BC4228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3" y="2918675"/>
            <a:ext cx="4912221" cy="29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763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 het simulatiespel…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F8E356-F539-4335-95AE-A052DBC4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55" y="2276872"/>
            <a:ext cx="3133204" cy="31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754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7982272" cy="990600"/>
          </a:xfrm>
        </p:spPr>
        <p:txBody>
          <a:bodyPr/>
          <a:lstStyle/>
          <a:p>
            <a:r>
              <a:rPr lang="nl-NL" dirty="0"/>
              <a:t>Belangrijkste leerpunten tot nu toe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02512CA-681B-4035-82B0-E49FC546C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61" y="2348880"/>
            <a:ext cx="4320902" cy="29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2472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Vragen/discussie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014501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Bodegraven-Reeuwijk?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https://vimeo.com/247501342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86809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Bodegraven-Reeuwijk?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1A7BCC-D0CA-45FD-95BA-B33BA9E6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51" y="1770348"/>
            <a:ext cx="4155504" cy="41555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B646025-17E5-4B7B-A95F-B843898F0DA1}"/>
              </a:ext>
            </a:extLst>
          </p:cNvPr>
          <p:cNvSpPr txBox="1"/>
          <p:nvPr/>
        </p:nvSpPr>
        <p:spPr>
          <a:xfrm>
            <a:off x="5270606" y="1704722"/>
            <a:ext cx="3816424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b="0" dirty="0">
                <a:latin typeface="Verdana"/>
                <a:cs typeface="Verdana"/>
              </a:rPr>
              <a:t>Bodegraven-Reeuwijk: 34.001 inwoners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b="0" dirty="0">
                <a:latin typeface="Verdana"/>
                <a:cs typeface="Verdana"/>
              </a:rPr>
              <a:t>10 dorpen/buurtschappen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Bodegraven: 18.000 inwoners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Kaasdorp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Centraal gelegen in Groene Hart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In ca. 30 minuten in vier grote steden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Ligging aan N11 en A12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Spoorlijn Leiden - Utrecht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 err="1">
                <a:latin typeface="Verdana"/>
                <a:cs typeface="Verdana"/>
              </a:rPr>
              <a:t>Reeuwijkse</a:t>
            </a:r>
            <a:r>
              <a:rPr lang="nl-NL" sz="1300" dirty="0">
                <a:latin typeface="Verdana"/>
                <a:cs typeface="Verdana"/>
              </a:rPr>
              <a:t> Plassen en Oude Rijn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Oude Hollandsche Waterlinie en Limes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300" dirty="0">
                <a:latin typeface="Verdana"/>
                <a:cs typeface="Verdana"/>
              </a:rPr>
              <a:t>Logistiek, (kaas)handel en recreatie</a:t>
            </a:r>
          </a:p>
          <a:p>
            <a:pPr marL="0" algn="l">
              <a:lnSpc>
                <a:spcPts val="2000"/>
              </a:lnSpc>
            </a:pPr>
            <a:endParaRPr lang="nl-NL" sz="1200" dirty="0">
              <a:latin typeface="Verdana"/>
              <a:cs typeface="Verdana"/>
            </a:endParaRPr>
          </a:p>
          <a:p>
            <a:pPr marL="0" algn="l">
              <a:lnSpc>
                <a:spcPts val="2000"/>
              </a:lnSpc>
            </a:pPr>
            <a:endParaRPr lang="nl-NL" sz="1200" dirty="0">
              <a:latin typeface="Verdana"/>
              <a:cs typeface="Verdana"/>
            </a:endParaRPr>
          </a:p>
          <a:p>
            <a:pPr marL="0" algn="l">
              <a:lnSpc>
                <a:spcPts val="2000"/>
              </a:lnSpc>
            </a:pPr>
            <a:endParaRPr lang="nl-NL" sz="1200" b="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2428115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 Visie Bodegraven Centrum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EA5C52-83CB-433C-87A0-660038EA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7334" r="37400" b="3380"/>
          <a:stretch/>
        </p:blipFill>
        <p:spPr>
          <a:xfrm>
            <a:off x="251520" y="1912005"/>
            <a:ext cx="3024090" cy="44644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98FFCE5-4529-43AC-93CF-9E16E8F90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2" t="22281" r="24508" b="18500"/>
          <a:stretch/>
        </p:blipFill>
        <p:spPr>
          <a:xfrm>
            <a:off x="3459145" y="1912005"/>
            <a:ext cx="3384376" cy="193392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DCD6D8-36FD-4FE4-ACE2-B435AC992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17240" r="4326" b="5900"/>
          <a:stretch/>
        </p:blipFill>
        <p:spPr>
          <a:xfrm>
            <a:off x="3459145" y="3845934"/>
            <a:ext cx="3384376" cy="20070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F7FC2D-8117-4D18-BCF9-5924E6613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6" t="23371" r="20859" b="7160"/>
          <a:stretch/>
        </p:blipFill>
        <p:spPr>
          <a:xfrm>
            <a:off x="6843521" y="1912005"/>
            <a:ext cx="2210018" cy="19339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E0BA06E-018A-4DD6-887F-EC0A67408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5" t="13460" r="25587" b="7586"/>
          <a:stretch/>
        </p:blipFill>
        <p:spPr>
          <a:xfrm>
            <a:off x="6843521" y="3845934"/>
            <a:ext cx="2210018" cy="200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90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Cijfers Bodegraven Centrum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E2A3344-8D9B-4143-BA20-8EB2B7DC69AA}"/>
              </a:ext>
            </a:extLst>
          </p:cNvPr>
          <p:cNvSpPr/>
          <p:nvPr/>
        </p:nvSpPr>
        <p:spPr>
          <a:xfrm>
            <a:off x="75557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B646025-17E5-4B7B-A95F-B843898F0DA1}"/>
              </a:ext>
            </a:extLst>
          </p:cNvPr>
          <p:cNvSpPr txBox="1"/>
          <p:nvPr/>
        </p:nvSpPr>
        <p:spPr>
          <a:xfrm>
            <a:off x="611560" y="1704722"/>
            <a:ext cx="8475470" cy="415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latin typeface="Verdana"/>
                <a:cs typeface="Verdana"/>
              </a:rPr>
              <a:t>Centrum: 150 winkelpanden, 27 leegstand (18%)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cs typeface="Verdana"/>
              </a:rPr>
              <a:t>Kernwinkelgebied: 120 winkelpanden, 22 leegstand (18%)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cs typeface="Verdana"/>
              </a:rPr>
              <a:t>Leegstand rond gemiddelde vergelijkbare centra, echter…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cs typeface="Verdana"/>
              </a:rPr>
              <a:t>Door leegstand op strategische centrale locaties extra zichtbaar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cs typeface="Verdana"/>
              </a:rPr>
              <a:t>Ca. 22 winkels zijn geschikt om uit buitenranden naar kernwinkelgebied te verplaatsen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cs typeface="Verdana"/>
              </a:rPr>
              <a:t>Ca. 2000 arbeidsmigranten werkzaam in Bodegraven waarvan er ongeveer 500 in het centrum wonen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dirty="0">
              <a:latin typeface="Verdana"/>
              <a:cs typeface="Verdana"/>
            </a:endParaRPr>
          </a:p>
          <a:p>
            <a:pPr marL="0" algn="l">
              <a:lnSpc>
                <a:spcPts val="2000"/>
              </a:lnSpc>
            </a:pPr>
            <a:endParaRPr lang="nl-NL" sz="1200" dirty="0">
              <a:latin typeface="Verdana"/>
              <a:cs typeface="Verdana"/>
            </a:endParaRPr>
          </a:p>
          <a:p>
            <a:pPr marL="0" algn="l">
              <a:lnSpc>
                <a:spcPts val="2000"/>
              </a:lnSpc>
            </a:pPr>
            <a:endParaRPr lang="nl-NL" sz="1200" dirty="0">
              <a:latin typeface="Verdana"/>
              <a:cs typeface="Verdana"/>
            </a:endParaRPr>
          </a:p>
          <a:p>
            <a:pPr marL="0" algn="l">
              <a:lnSpc>
                <a:spcPts val="2000"/>
              </a:lnSpc>
            </a:pPr>
            <a:endParaRPr lang="nl-NL" sz="1200" b="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746269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6CC2C-FEA4-414E-9EA4-61670A7B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2C3981A-3BA6-4471-AFF9-0A223930E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007" y="0"/>
            <a:ext cx="9209732" cy="6907299"/>
          </a:xfrm>
        </p:spPr>
      </p:pic>
    </p:spTree>
    <p:extLst>
      <p:ext uri="{BB962C8B-B14F-4D97-AF65-F5344CB8AC3E}">
        <p14:creationId xmlns:p14="http://schemas.microsoft.com/office/powerpoint/2010/main" val="176695212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10BF7-D729-42E2-AA54-3B11D9BA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E417F84-845F-4907-AFC4-8E08415ED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8000"/>
            <a:ext cx="9161724" cy="6871293"/>
          </a:xfrm>
        </p:spPr>
      </p:pic>
    </p:spTree>
    <p:extLst>
      <p:ext uri="{BB962C8B-B14F-4D97-AF65-F5344CB8AC3E}">
        <p14:creationId xmlns:p14="http://schemas.microsoft.com/office/powerpoint/2010/main" val="7293276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C80B3-EEBE-4C68-B9FE-30B93658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82DEAF7-7FFE-43C3-8FB8-B416C85F2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8771" cy="689157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12A7945-4B26-4ABA-9241-395049CD5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090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BR0018_Bodegraven-Reeuwijk_03_Donkerblauw">
  <a:themeElements>
    <a:clrScheme name="Aangepast 2">
      <a:dk1>
        <a:srgbClr val="000000"/>
      </a:dk1>
      <a:lt1>
        <a:sysClr val="window" lastClr="FFFFFF"/>
      </a:lt1>
      <a:dk2>
        <a:srgbClr val="085199"/>
      </a:dk2>
      <a:lt2>
        <a:srgbClr val="FFFFFF"/>
      </a:lt2>
      <a:accent1>
        <a:srgbClr val="0085CA"/>
      </a:accent1>
      <a:accent2>
        <a:srgbClr val="0C3086"/>
      </a:accent2>
      <a:accent3>
        <a:srgbClr val="7AB41D"/>
      </a:accent3>
      <a:accent4>
        <a:srgbClr val="1CA139"/>
      </a:accent4>
      <a:accent5>
        <a:srgbClr val="006331"/>
      </a:accent5>
      <a:accent6>
        <a:srgbClr val="FF0000"/>
      </a:accent6>
      <a:hlink>
        <a:srgbClr val="0085CA"/>
      </a:hlink>
      <a:folHlink>
        <a:srgbClr val="0C3086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algn="l">
          <a:lnSpc>
            <a:spcPts val="2000"/>
          </a:lnSpc>
          <a:defRPr sz="1200" b="0" dirty="0" smtClean="0">
            <a:solidFill>
              <a:schemeClr val="bg1"/>
            </a:solidFill>
            <a:latin typeface="Verdana"/>
            <a:cs typeface="Verdan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BR0018_Bodegraven-Reeuwijk_03_Donkerblauw</Template>
  <TotalTime>1078</TotalTime>
  <Words>208</Words>
  <Application>Microsoft Office PowerPoint</Application>
  <PresentationFormat>Diavoorstelling (4:3)</PresentationFormat>
  <Paragraphs>49</Paragraphs>
  <Slides>29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Verdana</vt:lpstr>
      <vt:lpstr>BR0018_Bodegraven-Reeuwijk_03_Donkerblauw</vt:lpstr>
      <vt:lpstr>PowerPoint-presentatie</vt:lpstr>
      <vt:lpstr>Wie zijn wij?</vt:lpstr>
      <vt:lpstr>Bodegraven-Reeuwijk?</vt:lpstr>
      <vt:lpstr>Bodegraven-Reeuwijk?</vt:lpstr>
      <vt:lpstr>Aanleiding Visie Bodegraven Centrum</vt:lpstr>
      <vt:lpstr>Cijfers Bodegraven Centrum</vt:lpstr>
      <vt:lpstr>PowerPoint-presentatie</vt:lpstr>
      <vt:lpstr>PowerPoint-presentatie</vt:lpstr>
      <vt:lpstr>PowerPoint-presentatie</vt:lpstr>
      <vt:lpstr>Totstandkoming Visie Bodegraven Centrum</vt:lpstr>
      <vt:lpstr>Belangrijke thema’s uit de visie </vt:lpstr>
      <vt:lpstr>Kernwinkelgebied/compacter maken centrum</vt:lpstr>
      <vt:lpstr>Vraagstuk vastgoed </vt:lpstr>
      <vt:lpstr>Kadaster </vt:lpstr>
      <vt:lpstr>Simulatiespel </vt:lpstr>
      <vt:lpstr>PowerPoint-presentatie</vt:lpstr>
      <vt:lpstr>PowerPoint-presentatie</vt:lpstr>
      <vt:lpstr>PowerPoint-presentatie</vt:lpstr>
      <vt:lpstr>Wonen</vt:lpstr>
      <vt:lpstr>PowerPoint-presentatie</vt:lpstr>
      <vt:lpstr>Specialistische detailhandel</vt:lpstr>
      <vt:lpstr>PowerPoint-presentatie</vt:lpstr>
      <vt:lpstr>Horeca</vt:lpstr>
      <vt:lpstr>PowerPoint-presentatie</vt:lpstr>
      <vt:lpstr>Functieverandering </vt:lpstr>
      <vt:lpstr>Rol vastgoed en gemeente rond simulatiespel</vt:lpstr>
      <vt:lpstr>Na het simulatiespel…</vt:lpstr>
      <vt:lpstr>Belangrijkste leerpunten tot nu toe</vt:lpstr>
      <vt:lpstr>Vragen/discussie</vt:lpstr>
    </vt:vector>
  </TitlesOfParts>
  <Company>Gemeente Bodegraven-Reeuwijk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akoopman</dc:creator>
  <cp:lastModifiedBy>Wietse Bruinsma</cp:lastModifiedBy>
  <cp:revision>75</cp:revision>
  <dcterms:created xsi:type="dcterms:W3CDTF">2016-01-08T09:45:02Z</dcterms:created>
  <dcterms:modified xsi:type="dcterms:W3CDTF">2018-04-09T06:35:45Z</dcterms:modified>
</cp:coreProperties>
</file>